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7" r:id="rId4"/>
    <p:sldId id="262" r:id="rId5"/>
    <p:sldId id="278" r:id="rId6"/>
    <p:sldId id="264" r:id="rId7"/>
    <p:sldId id="273" r:id="rId8"/>
    <p:sldId id="279" r:id="rId9"/>
    <p:sldId id="285" r:id="rId10"/>
    <p:sldId id="280" r:id="rId11"/>
    <p:sldId id="282" r:id="rId12"/>
    <p:sldId id="283" r:id="rId13"/>
    <p:sldId id="281" r:id="rId14"/>
    <p:sldId id="284" r:id="rId15"/>
    <p:sldId id="276" r:id="rId16"/>
    <p:sldId id="274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NmrFVat68JIEev7PLvmRKQxSF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27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From: Miller, K. (2014, May 10). Which country has the highest organ donation rates? Retrieved from https://www.pbs.org/newshour/health/country-highest-organ-donation-rates</a:t>
            </a:r>
            <a:endParaRPr/>
          </a:p>
        </p:txBody>
      </p:sp>
      <p:sp>
        <p:nvSpPr>
          <p:cNvPr id="168" name="Google Shape;16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From: HighCourtEnforcementGroup. (2016, November 21). Eviction of residential tenants Q&amp;A - Part two. Retrieved from https://www.landlordreferencing.co.uk/blog/eviction-of-residential-tenants-qa-part-two/</a:t>
            </a:r>
            <a:endParaRPr/>
          </a:p>
        </p:txBody>
      </p:sp>
      <p:sp>
        <p:nvSpPr>
          <p:cNvPr id="183" name="Google Shape;18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9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801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526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75240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018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53580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1016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2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4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0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6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3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6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9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229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06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hussmedia.com/wordpress/" TargetMode="External"/><Relationship Id="rId2" Type="http://schemas.openxmlformats.org/officeDocument/2006/relationships/hyperlink" Target="https://xd.adobe.com/view/8995284a-f461-4a87-7390-4e6ea169cd96-ffa4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hussmedia.com/wordpress/sitemap-1.x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achebooster.com/kb/apache-web-server-and-its-overall-working-in-detai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2286000" y="748492"/>
            <a:ext cx="4800600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Living Donor Society</a:t>
            </a:r>
            <a:endParaRPr b="1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3684142" y="4515595"/>
            <a:ext cx="2004315" cy="152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1200" dirty="0">
                <a:solidFill>
                  <a:schemeClr val="tx1"/>
                </a:solidFill>
              </a:rPr>
              <a:t>Team:</a:t>
            </a:r>
          </a:p>
          <a:p>
            <a:pPr marL="0" lvl="0" indent="0" algn="ctr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1200" dirty="0">
                <a:solidFill>
                  <a:schemeClr val="tx1"/>
                </a:solidFill>
              </a:rPr>
              <a:t>Phoebe </a:t>
            </a:r>
            <a:r>
              <a:rPr lang="en-US" sz="1200" dirty="0" err="1">
                <a:solidFill>
                  <a:schemeClr val="tx1"/>
                </a:solidFill>
              </a:rPr>
              <a:t>Shubsuwan</a:t>
            </a:r>
            <a:r>
              <a:rPr lang="en-US" sz="1200" dirty="0">
                <a:solidFill>
                  <a:schemeClr val="tx1"/>
                </a:solidFill>
              </a:rPr>
              <a:t>        Roxanne Aceves Stephono Griffin</a:t>
            </a:r>
            <a:endParaRPr sz="12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1200" dirty="0">
                <a:solidFill>
                  <a:schemeClr val="tx1"/>
                </a:solidFill>
              </a:rPr>
              <a:t>CSC 686</a:t>
            </a:r>
          </a:p>
          <a:p>
            <a:pPr marL="0" lvl="0" indent="0" algn="ctr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1200" dirty="0">
                <a:solidFill>
                  <a:schemeClr val="tx1"/>
                </a:solidFill>
              </a:rPr>
              <a:t> National University</a:t>
            </a:r>
          </a:p>
          <a:p>
            <a:pPr algn="ct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</a:pPr>
            <a:r>
              <a:rPr lang="en-US" sz="1200" dirty="0">
                <a:solidFill>
                  <a:schemeClr val="tx1"/>
                </a:solidFill>
              </a:rPr>
              <a:t>8/28/2019</a:t>
            </a:r>
            <a:endParaRPr lang="en-US" sz="105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7" name="image22.png">
            <a:extLst>
              <a:ext uri="{FF2B5EF4-FFF2-40B4-BE49-F238E27FC236}">
                <a16:creationId xmlns:a16="http://schemas.microsoft.com/office/drawing/2014/main" id="{8BB1334E-A3FB-496D-8C37-50F59C82B1D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959319" y="2008878"/>
            <a:ext cx="3225362" cy="2506717"/>
          </a:xfrm>
          <a:prstGeom prst="rect">
            <a:avLst/>
          </a:prstGeom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4"/>
    </mc:Choice>
    <mc:Fallback xmlns="">
      <p:transition spd="slow" advTm="91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098168-487C-49A7-A806-63EC21D9A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552" y="1145779"/>
            <a:ext cx="5394489" cy="45664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2535065-82EC-45A3-8368-E0D096EC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972" y="0"/>
            <a:ext cx="4258056" cy="1027176"/>
          </a:xfrm>
        </p:spPr>
        <p:txBody>
          <a:bodyPr/>
          <a:lstStyle/>
          <a:p>
            <a:r>
              <a:rPr lang="en-US" dirty="0"/>
              <a:t>Platform Security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B14D81-1E1F-4E78-92BB-628B35B7FC61}"/>
              </a:ext>
            </a:extLst>
          </p:cNvPr>
          <p:cNvSpPr txBox="1"/>
          <p:nvPr/>
        </p:nvSpPr>
        <p:spPr>
          <a:xfrm>
            <a:off x="426720" y="6595872"/>
            <a:ext cx="852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Found At:  https://wpcompendium.org/wordpress-security/wordpress-security-guide-for-beginners/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549C6E-9A38-4D7D-9E82-DBD4A58D1530}"/>
              </a:ext>
            </a:extLst>
          </p:cNvPr>
          <p:cNvSpPr txBox="1"/>
          <p:nvPr/>
        </p:nvSpPr>
        <p:spPr>
          <a:xfrm>
            <a:off x="134111" y="1868424"/>
            <a:ext cx="3615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https – the communication is encrypted from sender to receiver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Google </a:t>
            </a:r>
            <a:r>
              <a:rPr lang="en-US" sz="2000" b="1" dirty="0" err="1">
                <a:solidFill>
                  <a:schemeClr val="bg1"/>
                </a:solidFill>
              </a:rPr>
              <a:t>reCaptcha</a:t>
            </a:r>
            <a:r>
              <a:rPr lang="en-US" sz="2000" b="1" dirty="0">
                <a:solidFill>
                  <a:schemeClr val="bg1"/>
                </a:solidFill>
              </a:rPr>
              <a:t>  - to verify users not robots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To connect to database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-Wp-</a:t>
            </a:r>
            <a:r>
              <a:rPr lang="en-US" sz="2000" b="1" dirty="0" err="1">
                <a:solidFill>
                  <a:schemeClr val="bg1"/>
                </a:solidFill>
              </a:rPr>
              <a:t>config.php</a:t>
            </a:r>
            <a:r>
              <a:rPr lang="en-US" sz="2000" b="1" dirty="0">
                <a:solidFill>
                  <a:schemeClr val="bg1"/>
                </a:solidFill>
              </a:rPr>
              <a:t> – modify this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56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4355AC7-1CED-495B-B615-328E55FC7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60" y="2011556"/>
            <a:ext cx="7757534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9F5E49-00ED-4505-AC18-62C7B39B4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100" y="291435"/>
            <a:ext cx="6554867" cy="1524000"/>
          </a:xfrm>
        </p:spPr>
        <p:txBody>
          <a:bodyPr/>
          <a:lstStyle/>
          <a:p>
            <a:r>
              <a:rPr lang="en-US" dirty="0"/>
              <a:t>Code: Server Host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45BB7F-74F3-43B6-8318-60BF847F0E7D}"/>
              </a:ext>
            </a:extLst>
          </p:cNvPr>
          <p:cNvSpPr/>
          <p:nvPr/>
        </p:nvSpPr>
        <p:spPr>
          <a:xfrm>
            <a:off x="1745956" y="2713863"/>
            <a:ext cx="4362450" cy="314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9C0247-D049-45BD-850B-72F46EEC03DA}"/>
              </a:ext>
            </a:extLst>
          </p:cNvPr>
          <p:cNvSpPr/>
          <p:nvPr/>
        </p:nvSpPr>
        <p:spPr>
          <a:xfrm>
            <a:off x="350360" y="4047525"/>
            <a:ext cx="1266825" cy="279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5D1157-81DC-442F-9256-299BC6A99341}"/>
              </a:ext>
            </a:extLst>
          </p:cNvPr>
          <p:cNvSpPr/>
          <p:nvPr/>
        </p:nvSpPr>
        <p:spPr>
          <a:xfrm>
            <a:off x="1745956" y="3942845"/>
            <a:ext cx="2295525" cy="1200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22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7DA27-F647-4AAE-BA1E-133D6EEDF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008" y="143256"/>
            <a:ext cx="6554867" cy="1524000"/>
          </a:xfrm>
        </p:spPr>
        <p:txBody>
          <a:bodyPr/>
          <a:lstStyle/>
          <a:p>
            <a:r>
              <a:rPr lang="en-US" dirty="0"/>
              <a:t>Code: </a:t>
            </a:r>
            <a:r>
              <a:rPr lang="en-US" b="1" dirty="0"/>
              <a:t>Style.css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1554D-EE47-4AA7-806C-D399BF3A2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007" y="2057400"/>
            <a:ext cx="6554867" cy="37676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C7F1EA88-26C1-45EA-A234-58337B626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07" y="2029968"/>
            <a:ext cx="7679634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BDF9B8-05F0-4C06-B349-D3E2C9DAB3D0}"/>
              </a:ext>
            </a:extLst>
          </p:cNvPr>
          <p:cNvSpPr/>
          <p:nvPr/>
        </p:nvSpPr>
        <p:spPr>
          <a:xfrm>
            <a:off x="970124" y="2068068"/>
            <a:ext cx="2476500" cy="279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8BB8E-543E-4743-BC0D-5EFBFD37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232" y="179832"/>
            <a:ext cx="6554867" cy="1063752"/>
          </a:xfrm>
        </p:spPr>
        <p:txBody>
          <a:bodyPr/>
          <a:lstStyle/>
          <a:p>
            <a:pPr algn="ctr"/>
            <a:r>
              <a:rPr lang="en-US" dirty="0"/>
              <a:t>Code: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844B3-A31F-4D4A-9D52-6A146F534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58" y="1703832"/>
            <a:ext cx="8361498" cy="4794504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bg1"/>
                </a:solidFill>
              </a:rPr>
              <a:t>To remove meta data tag from the website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E9D6A6E-2D60-4DFB-8FCE-0619434A1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71" y="1703832"/>
            <a:ext cx="7125842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4371A6-B81B-4217-8F37-C655AAABE3CC}"/>
              </a:ext>
            </a:extLst>
          </p:cNvPr>
          <p:cNvSpPr/>
          <p:nvPr/>
        </p:nvSpPr>
        <p:spPr>
          <a:xfrm>
            <a:off x="838200" y="2141855"/>
            <a:ext cx="2895600" cy="279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C6B42-0DA9-4FA3-A05F-B01ECA2F4C5D}"/>
              </a:ext>
            </a:extLst>
          </p:cNvPr>
          <p:cNvSpPr/>
          <p:nvPr/>
        </p:nvSpPr>
        <p:spPr>
          <a:xfrm>
            <a:off x="941832" y="5512943"/>
            <a:ext cx="2895600" cy="279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9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E6F9-F3D8-4AD8-9307-99C08EB7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04" y="270930"/>
            <a:ext cx="6554867" cy="1524000"/>
          </a:xfrm>
        </p:spPr>
        <p:txBody>
          <a:bodyPr/>
          <a:lstStyle/>
          <a:p>
            <a:r>
              <a:rPr lang="en-US" dirty="0"/>
              <a:t>Code: Main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FA36AB-F519-4E2E-976A-47FCD3DA9CD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96" y="1908048"/>
            <a:ext cx="8827007" cy="467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3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75B9-76F1-4AF0-B3F4-EE0AF98B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416" y="213732"/>
            <a:ext cx="4273197" cy="854995"/>
          </a:xfrm>
        </p:spPr>
        <p:txBody>
          <a:bodyPr/>
          <a:lstStyle/>
          <a:p>
            <a:r>
              <a:rPr lang="en-US" dirty="0"/>
              <a:t>Prototype Builds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90EEB-9696-4C5E-8453-CE7CCD36A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815546"/>
            <a:ext cx="8369973" cy="575594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Original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Design: </a:t>
            </a:r>
          </a:p>
          <a:p>
            <a:pPr marL="742950" lvl="2"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Adobe XD a demo was performed to gain initial buy-in and feedback</a:t>
            </a:r>
          </a:p>
          <a:p>
            <a:pPr marL="742950" lvl="2"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Prototype:</a:t>
            </a:r>
          </a:p>
          <a:p>
            <a:pPr marL="742950" lvl="2"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WordPress based Website</a:t>
            </a:r>
          </a:p>
          <a:p>
            <a:pPr marL="742950" lvl="2"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2"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Versions:</a:t>
            </a:r>
          </a:p>
          <a:p>
            <a:pPr marL="742950" lvl="4" indent="-285750"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Controlled by internal processes:</a:t>
            </a:r>
          </a:p>
          <a:p>
            <a:pPr marL="1257300" lvl="6" indent="-285750"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Numbers</a:t>
            </a:r>
          </a:p>
          <a:p>
            <a:pPr marL="1257300" lvl="6" indent="-285750"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 Coders Sign off</a:t>
            </a:r>
          </a:p>
          <a:p>
            <a:pPr marL="1257300" lvl="6" indent="-285750"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Back-Ups of previous copies saved</a:t>
            </a:r>
          </a:p>
          <a:p>
            <a:pPr marL="1257300" lvl="6" indent="-285750"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 communication and testing is Key</a:t>
            </a:r>
          </a:p>
        </p:txBody>
      </p:sp>
    </p:spTree>
    <p:extLst>
      <p:ext uri="{BB962C8B-B14F-4D97-AF65-F5344CB8AC3E}">
        <p14:creationId xmlns:p14="http://schemas.microsoft.com/office/powerpoint/2010/main" val="90620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9EF7-5958-4D7F-B4EF-C6F94C43C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54" y="2470781"/>
            <a:ext cx="3973246" cy="15240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Adobe XD Design</a:t>
            </a:r>
            <a:br>
              <a:rPr lang="en-US" dirty="0">
                <a:hlinkClick r:id="rId2"/>
              </a:rPr>
            </a:br>
            <a:r>
              <a:rPr lang="en-US" dirty="0"/>
              <a:t>Original Design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475E52-000E-4C9C-9525-601962AA5CB8}"/>
              </a:ext>
            </a:extLst>
          </p:cNvPr>
          <p:cNvSpPr txBox="1">
            <a:spLocks/>
          </p:cNvSpPr>
          <p:nvPr/>
        </p:nvSpPr>
        <p:spPr>
          <a:xfrm>
            <a:off x="4275441" y="2470781"/>
            <a:ext cx="4714652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hlinkClick r:id="rId3"/>
              </a:rPr>
              <a:t>LivingDonorSociety </a:t>
            </a:r>
            <a:r>
              <a:rPr lang="en-US" dirty="0"/>
              <a:t>Current Prototype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B75F52-0D1E-4667-9129-82E52B69EF8B}"/>
              </a:ext>
            </a:extLst>
          </p:cNvPr>
          <p:cNvCxnSpPr/>
          <p:nvPr/>
        </p:nvCxnSpPr>
        <p:spPr>
          <a:xfrm>
            <a:off x="4114800" y="2088292"/>
            <a:ext cx="0" cy="2669059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9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46"/>
    </mc:Choice>
    <mc:Fallback xmlns="">
      <p:transition spd="slow" advTm="36846"/>
    </mc:Fallback>
  </mc:AlternateContent>
  <p:extLst>
    <p:ext uri="{3A86A75C-4F4B-4683-9AE1-C65F6400EC91}">
      <p14:laserTraceLst xmlns:p14="http://schemas.microsoft.com/office/powerpoint/2010/main">
        <p14:tracePtLst>
          <p14:tracePt t="5708" x="4584700" y="3409950"/>
          <p14:tracePt t="5839" x="0" y="0"/>
        </p14:tracePtLst>
        <p14:tracePtLst>
          <p14:tracePt t="9251" x="4584700" y="3409950"/>
          <p14:tracePt t="10216" x="4584700" y="3416300"/>
          <p14:tracePt t="10223" x="4584700" y="3441700"/>
          <p14:tracePt t="10231" x="4584700" y="3473450"/>
          <p14:tracePt t="10239" x="4584700" y="3517900"/>
          <p14:tracePt t="10253" x="4572000" y="3581400"/>
          <p14:tracePt t="10269" x="4559300" y="3683000"/>
          <p14:tracePt t="10286" x="4546600" y="3733800"/>
          <p14:tracePt t="10303" x="4508500" y="3822700"/>
          <p14:tracePt t="10319" x="4483100" y="3898900"/>
          <p14:tracePt t="10322" x="4470400" y="3924300"/>
          <p14:tracePt t="10336" x="4438650" y="3968750"/>
          <p14:tracePt t="10353" x="4381500" y="4025900"/>
          <p14:tracePt t="10370" x="4305300" y="4076700"/>
          <p14:tracePt t="10386" x="4222750" y="4114800"/>
          <p14:tracePt t="10402" x="4140200" y="4133850"/>
          <p14:tracePt t="10419" x="4051300" y="4140200"/>
          <p14:tracePt t="10436" x="3956050" y="4146550"/>
          <p14:tracePt t="10438" x="3937000" y="4146550"/>
          <p14:tracePt t="10453" x="3917950" y="4146550"/>
          <p14:tracePt t="10469" x="3841750" y="4146550"/>
          <p14:tracePt t="10486" x="3822700" y="4146550"/>
          <p14:tracePt t="10502" x="3797300" y="4133850"/>
          <p14:tracePt t="10519" x="3790950" y="4121150"/>
          <p14:tracePt t="10522" x="3784600" y="4108450"/>
          <p14:tracePt t="10536" x="3778250" y="4102100"/>
          <p14:tracePt t="10552" x="3765550" y="4057650"/>
          <p14:tracePt t="10569" x="3765550" y="4006850"/>
          <p14:tracePt t="10586" x="3765550" y="3956050"/>
          <p14:tracePt t="10602" x="3765550" y="3911600"/>
          <p14:tracePt t="10619" x="3778250" y="3873500"/>
          <p14:tracePt t="10636" x="3778250" y="3854450"/>
          <p14:tracePt t="10639" x="3778250" y="3848100"/>
          <p14:tracePt t="10653" x="3778250" y="3822700"/>
          <p14:tracePt t="10669" x="3778250" y="3810000"/>
          <p14:tracePt t="10686" x="3778250" y="3803650"/>
          <p14:tracePt t="10921" x="3771900" y="3803650"/>
          <p14:tracePt t="10960" x="3765550" y="3803650"/>
          <p14:tracePt t="10982" x="3759200" y="3803650"/>
          <p14:tracePt t="11112" x="0" y="0"/>
        </p14:tracePtLst>
        <p14:tracePtLst>
          <p14:tracePt t="26102" x="5060950" y="3302000"/>
          <p14:tracePt t="26202" x="0" y="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>
            <a:spLocks noGrp="1"/>
          </p:cNvSpPr>
          <p:nvPr>
            <p:ph type="title"/>
          </p:nvPr>
        </p:nvSpPr>
        <p:spPr>
          <a:xfrm>
            <a:off x="1061719" y="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future</a:t>
            </a:r>
            <a:endParaRPr dirty="0"/>
          </a:p>
        </p:txBody>
      </p:sp>
      <p:sp>
        <p:nvSpPr>
          <p:cNvPr id="171" name="Google Shape;171;p12"/>
          <p:cNvSpPr txBox="1">
            <a:spLocks noGrp="1"/>
          </p:cNvSpPr>
          <p:nvPr>
            <p:ph idx="1"/>
          </p:nvPr>
        </p:nvSpPr>
        <p:spPr>
          <a:xfrm>
            <a:off x="632510" y="1524000"/>
            <a:ext cx="7373155" cy="3253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build of the Website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style and formatting throughout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Test… Test… and More Testing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 Issues</a:t>
            </a:r>
            <a:endParaRPr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"/>
    </mc:Choice>
    <mc:Fallback xmlns="">
      <p:transition spd="slow" advTm="72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1082040" y="-11684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Sources (references)</a:t>
            </a:r>
            <a:endParaRPr dirty="0"/>
          </a:p>
        </p:txBody>
      </p:sp>
      <p:sp>
        <p:nvSpPr>
          <p:cNvPr id="179" name="Google Shape;179;p1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305800" cy="446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</a:pPr>
            <a:r>
              <a:rPr lang="en-US" sz="1760" dirty="0"/>
              <a:t>Finger Lakes Donor Recovery Network. (2019, January 7). Organ Donation and Transplant Statistics. Retrieved from http://www.donorrecovery.org/learn/organ-donation-transplant-statistics/</a:t>
            </a:r>
            <a:endParaRPr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</a:pPr>
            <a:endParaRPr sz="176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</a:pPr>
            <a:r>
              <a:rPr lang="en-US" sz="1760" dirty="0" err="1"/>
              <a:t>Ledergerber</a:t>
            </a:r>
            <a:r>
              <a:rPr lang="en-US" sz="1760" dirty="0"/>
              <a:t>, F. (2016, April 20). Organ Donation. Retrieved from http://www.ufmcpueblo.com/organ-donation/</a:t>
            </a:r>
            <a:endParaRPr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</a:pPr>
            <a:endParaRPr sz="176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</a:pPr>
            <a:r>
              <a:rPr lang="en-US" sz="1760" dirty="0" err="1"/>
              <a:t>HighCourtEnforcementGroup</a:t>
            </a:r>
            <a:r>
              <a:rPr lang="en-US" sz="1760" dirty="0"/>
              <a:t>. (2016, November 21). Eviction of residential tenants Q&amp;A - Part two. Retrieved from https://www.landlordreferencing.co.uk/blog/eviction-of-residential-tenants-qa-part-two/</a:t>
            </a:r>
            <a:endParaRPr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</a:pPr>
            <a:endParaRPr sz="176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</a:pPr>
            <a:r>
              <a:rPr lang="en-US" sz="1760" dirty="0"/>
              <a:t>Miller, K. (2014, May 10). Which country has the highest organ donation rates? Retrieved from https://www.pbs.org/newshour/health/country-highest-organ-donation-rates </a:t>
            </a:r>
            <a:endParaRPr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</a:pPr>
            <a:endParaRPr sz="176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</a:pPr>
            <a:r>
              <a:rPr lang="en-US" sz="1760" dirty="0"/>
              <a:t>UnityPoint Health Des Moines. (2019, April 25). Save A Life: Become an Organ Donor Today. Retrieved from https://www.unitypoint.org/livewell/article.aspx?id=162bc67a-5620-464a-875a-470d1f0dbf9f&amp;Save A Life: Become an Organ Donor Today</a:t>
            </a:r>
            <a:endParaRPr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</a:pPr>
            <a:endParaRPr sz="1760" dirty="0"/>
          </a:p>
          <a:p>
            <a:pPr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</a:pPr>
            <a:endParaRPr sz="1760" dirty="0"/>
          </a:p>
          <a:p>
            <a:pPr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</a:pPr>
            <a:endParaRPr sz="1760" dirty="0"/>
          </a:p>
          <a:p>
            <a:pPr marL="39751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</a:pPr>
            <a:endParaRPr sz="176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"/>
    </mc:Choice>
    <mc:Fallback xmlns="">
      <p:transition spd="slow" advTm="47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Discussion</a:t>
            </a:r>
            <a:endParaRPr dirty="0"/>
          </a:p>
        </p:txBody>
      </p:sp>
      <p:pic>
        <p:nvPicPr>
          <p:cNvPr id="186" name="Google Shape;186;p14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533400" y="755575"/>
            <a:ext cx="6554788" cy="332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4"/>
          <p:cNvSpPr/>
          <p:nvPr/>
        </p:nvSpPr>
        <p:spPr>
          <a:xfrm flipH="1">
            <a:off x="152400" y="6400800"/>
            <a:ext cx="8991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From: HighCourtEnforcementGroup. (2016, November 21). Eviction of residential tenants Q&amp;A - Part two. Retrieved from https://www.landlordreferencing.co.uk/blog/eviction-of-residential-tenants-qa-part-two/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"/>
    </mc:Choice>
    <mc:Fallback xmlns="">
      <p:transition spd="slow" advTm="2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1417320" y="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6" name="Google Shape;96;p2"/>
          <p:cNvSpPr txBox="1">
            <a:spLocks noGrp="1"/>
          </p:cNvSpPr>
          <p:nvPr>
            <p:ph idx="1"/>
          </p:nvPr>
        </p:nvSpPr>
        <p:spPr>
          <a:xfrm>
            <a:off x="695960" y="1711960"/>
            <a:ext cx="7276227" cy="435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Overview</a:t>
            </a:r>
          </a:p>
          <a:p>
            <a:pPr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</a:t>
            </a:r>
          </a:p>
          <a:p>
            <a:pPr lv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Code/phpMyAdmin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 Min)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(15 Min)</a:t>
            </a:r>
          </a:p>
          <a:p>
            <a:pPr lv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B89343A0-336E-4A84-91B5-F02DF2417AB7}"/>
              </a:ext>
            </a:extLst>
          </p:cNvPr>
          <p:cNvSpPr/>
          <p:nvPr/>
        </p:nvSpPr>
        <p:spPr>
          <a:xfrm>
            <a:off x="4441370" y="1870350"/>
            <a:ext cx="1134105" cy="480962"/>
          </a:xfrm>
          <a:prstGeom prst="rightBrace">
            <a:avLst>
              <a:gd name="adj1" fmla="val 8333"/>
              <a:gd name="adj2" fmla="val 46035"/>
            </a:avLst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1D6ABBF-022B-4EDE-B408-F05068845381}"/>
              </a:ext>
            </a:extLst>
          </p:cNvPr>
          <p:cNvSpPr/>
          <p:nvPr/>
        </p:nvSpPr>
        <p:spPr>
          <a:xfrm>
            <a:off x="4465559" y="4582348"/>
            <a:ext cx="1134105" cy="954024"/>
          </a:xfrm>
          <a:prstGeom prst="rightBrace">
            <a:avLst>
              <a:gd name="adj1" fmla="val 8333"/>
              <a:gd name="adj2" fmla="val 46035"/>
            </a:avLst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6C37A-80B8-4BED-B2E7-B61D953429DE}"/>
              </a:ext>
            </a:extLst>
          </p:cNvPr>
          <p:cNvSpPr txBox="1"/>
          <p:nvPr/>
        </p:nvSpPr>
        <p:spPr>
          <a:xfrm>
            <a:off x="5575476" y="1926165"/>
            <a:ext cx="269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 Minutes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05590F-3095-4D05-A3FA-5FAD00D67CC2}"/>
              </a:ext>
            </a:extLst>
          </p:cNvPr>
          <p:cNvSpPr txBox="1"/>
          <p:nvPr/>
        </p:nvSpPr>
        <p:spPr>
          <a:xfrm>
            <a:off x="5575476" y="4874694"/>
            <a:ext cx="269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 Minutes (Prototype)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4"/>
    </mc:Choice>
    <mc:Fallback xmlns="">
      <p:transition spd="slow" advTm="263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6749B35B-DE50-4A08-96B7-1D6E350328DE}"/>
              </a:ext>
            </a:extLst>
          </p:cNvPr>
          <p:cNvSpPr txBox="1">
            <a:spLocks/>
          </p:cNvSpPr>
          <p:nvPr/>
        </p:nvSpPr>
        <p:spPr>
          <a:xfrm>
            <a:off x="1294566" y="2760747"/>
            <a:ext cx="6554867" cy="10850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291072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idx="1"/>
          </p:nvPr>
        </p:nvSpPr>
        <p:spPr>
          <a:xfrm>
            <a:off x="1292330" y="5226910"/>
            <a:ext cx="6554867" cy="553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</a:rPr>
              <a:t>Create a single platform that brings it all together</a:t>
            </a:r>
            <a:endParaRPr sz="2400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sp>
        <p:nvSpPr>
          <p:cNvPr id="5" name="Google Shape;121;p5">
            <a:extLst>
              <a:ext uri="{FF2B5EF4-FFF2-40B4-BE49-F238E27FC236}">
                <a16:creationId xmlns:a16="http://schemas.microsoft.com/office/drawing/2014/main" id="{DDAD8911-33CE-43DC-8CC7-D2C0DA2E4CAE}"/>
              </a:ext>
            </a:extLst>
          </p:cNvPr>
          <p:cNvSpPr txBox="1">
            <a:spLocks/>
          </p:cNvSpPr>
          <p:nvPr/>
        </p:nvSpPr>
        <p:spPr>
          <a:xfrm>
            <a:off x="1187053" y="17547"/>
            <a:ext cx="6554867" cy="10850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Site Map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288EEF30-4B4E-4162-BE98-C1176A4D1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" y="1311771"/>
            <a:ext cx="9017611" cy="3768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D0958D-3064-48DA-800A-BF66E9611E4C}"/>
              </a:ext>
            </a:extLst>
          </p:cNvPr>
          <p:cNvSpPr txBox="1"/>
          <p:nvPr/>
        </p:nvSpPr>
        <p:spPr>
          <a:xfrm>
            <a:off x="4569764" y="6218499"/>
            <a:ext cx="483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Current XML Site Map– </a:t>
            </a:r>
          </a:p>
          <a:p>
            <a:r>
              <a:rPr lang="en-US" sz="1400" b="1" dirty="0">
                <a:hlinkClick r:id="rId4"/>
              </a:rPr>
              <a:t>https://shussmedia.com/wordpress/sitemap-1.xml</a:t>
            </a:r>
            <a:r>
              <a:rPr lang="en-US" sz="1400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7B85F-E5C3-4994-8CC9-AD99C10ED28D}"/>
              </a:ext>
            </a:extLst>
          </p:cNvPr>
          <p:cNvSpPr txBox="1"/>
          <p:nvPr/>
        </p:nvSpPr>
        <p:spPr>
          <a:xfrm>
            <a:off x="191055" y="6218499"/>
            <a:ext cx="390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Original Design – </a:t>
            </a:r>
          </a:p>
          <a:p>
            <a:r>
              <a:rPr lang="en-US" dirty="0">
                <a:solidFill>
                  <a:schemeClr val="bg1"/>
                </a:solidFill>
              </a:rPr>
              <a:t>Website’s minimum requirements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1A77-8935-4508-9CDB-61B88DC7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753" y="179832"/>
            <a:ext cx="4855463" cy="1063752"/>
          </a:xfrm>
        </p:spPr>
        <p:txBody>
          <a:bodyPr>
            <a:normAutofit fontScale="90000"/>
          </a:bodyPr>
          <a:lstStyle/>
          <a:p>
            <a:r>
              <a:rPr lang="en-US" dirty="0"/>
              <a:t>Architecture Diagram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0D0A2-FF26-4971-B3A8-EA4FD823C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85" y="1081851"/>
            <a:ext cx="6129762" cy="4956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5684D9-2A50-43F6-B9C5-6EADFF0F2E02}"/>
              </a:ext>
            </a:extLst>
          </p:cNvPr>
          <p:cNvSpPr txBox="1"/>
          <p:nvPr/>
        </p:nvSpPr>
        <p:spPr>
          <a:xfrm>
            <a:off x="121920" y="6400801"/>
            <a:ext cx="751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Found at: </a:t>
            </a:r>
            <a:r>
              <a:rPr lang="en-US" sz="1200" dirty="0">
                <a:hlinkClick r:id="rId3"/>
              </a:rPr>
              <a:t>https://apachebooster.com/kb/apache-web-server-and-its-overall-working-in-detail/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EAFE9-8CCC-440D-BD09-98C6C9262C8A}"/>
              </a:ext>
            </a:extLst>
          </p:cNvPr>
          <p:cNvSpPr txBox="1"/>
          <p:nvPr/>
        </p:nvSpPr>
        <p:spPr>
          <a:xfrm>
            <a:off x="6291072" y="3523487"/>
            <a:ext cx="80467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120802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1193800" y="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Interface Design</a:t>
            </a:r>
            <a:endParaRPr dirty="0"/>
          </a:p>
        </p:txBody>
      </p:sp>
      <p:sp>
        <p:nvSpPr>
          <p:cNvPr id="147" name="Google Shape;147;p9"/>
          <p:cNvSpPr txBox="1">
            <a:spLocks noGrp="1"/>
          </p:cNvSpPr>
          <p:nvPr>
            <p:ph idx="1"/>
          </p:nvPr>
        </p:nvSpPr>
        <p:spPr>
          <a:xfrm>
            <a:off x="979606" y="4679255"/>
            <a:ext cx="6554867" cy="137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 spread usage of web-based solutions </a:t>
            </a:r>
            <a:endParaRPr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 people together and offer services</a:t>
            </a:r>
            <a:endParaRPr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5280"/>
            <a:ext cx="8229600" cy="2808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B289-8615-4ECB-ABCA-221CDB7B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80" y="0"/>
            <a:ext cx="6554867" cy="797560"/>
          </a:xfrm>
        </p:spPr>
        <p:txBody>
          <a:bodyPr/>
          <a:lstStyle/>
          <a:p>
            <a:r>
              <a:rPr lang="en-US" dirty="0"/>
              <a:t>Original Database Design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7DE40-4FDD-4CF3-A104-43FA636F9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0" y="1143000"/>
            <a:ext cx="6554867" cy="37676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CF54A3-00C9-4EAA-B1DC-F6276F738CD0}"/>
              </a:ext>
            </a:extLst>
          </p:cNvPr>
          <p:cNvSpPr/>
          <p:nvPr/>
        </p:nvSpPr>
        <p:spPr>
          <a:xfrm>
            <a:off x="935371" y="782320"/>
            <a:ext cx="6817360" cy="58318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648781-E8E2-4FBC-80CA-CA2F5009B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431" y="985520"/>
            <a:ext cx="6006551" cy="59740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FE9201-6D5F-4E20-BA74-F99C552A258E}"/>
              </a:ext>
            </a:extLst>
          </p:cNvPr>
          <p:cNvSpPr txBox="1"/>
          <p:nvPr/>
        </p:nvSpPr>
        <p:spPr>
          <a:xfrm>
            <a:off x="3797808" y="914400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ERD</a:t>
            </a:r>
          </a:p>
        </p:txBody>
      </p:sp>
    </p:spTree>
    <p:extLst>
      <p:ext uri="{BB962C8B-B14F-4D97-AF65-F5344CB8AC3E}">
        <p14:creationId xmlns:p14="http://schemas.microsoft.com/office/powerpoint/2010/main" val="293722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8002-CE6A-4751-92A7-7115DF179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972" y="0"/>
            <a:ext cx="4258056" cy="1027176"/>
          </a:xfrm>
        </p:spPr>
        <p:txBody>
          <a:bodyPr/>
          <a:lstStyle/>
          <a:p>
            <a:r>
              <a:rPr lang="en-US" dirty="0"/>
              <a:t>phpMyAdmin ERD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4AAF9-1CC8-4114-90B9-B23BC7C69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1296034"/>
            <a:ext cx="9034272" cy="431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6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6B8A2-247E-4E56-95F8-91016344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12" y="131064"/>
            <a:ext cx="6554867" cy="1524000"/>
          </a:xfrm>
        </p:spPr>
        <p:txBody>
          <a:bodyPr/>
          <a:lstStyle/>
          <a:p>
            <a:r>
              <a:rPr lang="en-US" b="1" dirty="0" err="1"/>
              <a:t>PHPMyAdmin</a:t>
            </a:r>
            <a:r>
              <a:rPr lang="en-US" b="1" dirty="0"/>
              <a:t> – all tables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13E685-9EDF-46CE-8460-8D8474AA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02" y="1253331"/>
            <a:ext cx="8274714" cy="54347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F5A7AB-8B34-42B8-AB73-1B8B1FEF7059}"/>
              </a:ext>
            </a:extLst>
          </p:cNvPr>
          <p:cNvSpPr/>
          <p:nvPr/>
        </p:nvSpPr>
        <p:spPr>
          <a:xfrm>
            <a:off x="348666" y="1996791"/>
            <a:ext cx="2101926" cy="4691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329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343</TotalTime>
  <Words>556</Words>
  <Application>Microsoft Office PowerPoint</Application>
  <PresentationFormat>On-screen Show (4:3)</PresentationFormat>
  <Paragraphs>99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Slice</vt:lpstr>
      <vt:lpstr>Living Donor Society</vt:lpstr>
      <vt:lpstr>Agenda</vt:lpstr>
      <vt:lpstr>PowerPoint Presentation</vt:lpstr>
      <vt:lpstr>PowerPoint Presentation</vt:lpstr>
      <vt:lpstr>Architecture Diagram</vt:lpstr>
      <vt:lpstr>Interface Design</vt:lpstr>
      <vt:lpstr>Original Database Design </vt:lpstr>
      <vt:lpstr>phpMyAdmin ERD</vt:lpstr>
      <vt:lpstr>PHPMyAdmin – all tables</vt:lpstr>
      <vt:lpstr>Platform Security</vt:lpstr>
      <vt:lpstr>Code: Server Host</vt:lpstr>
      <vt:lpstr>Code: Style.css</vt:lpstr>
      <vt:lpstr>Code: Functions</vt:lpstr>
      <vt:lpstr>Code: Main</vt:lpstr>
      <vt:lpstr>Prototype Builds</vt:lpstr>
      <vt:lpstr>Adobe XD Design Original Design</vt:lpstr>
      <vt:lpstr>future</vt:lpstr>
      <vt:lpstr>Sources (references)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Donor Society</dc:title>
  <dc:creator>blauridsen</dc:creator>
  <cp:lastModifiedBy>phoebe</cp:lastModifiedBy>
  <cp:revision>35</cp:revision>
  <dcterms:created xsi:type="dcterms:W3CDTF">2012-01-12T17:21:43Z</dcterms:created>
  <dcterms:modified xsi:type="dcterms:W3CDTF">2019-09-08T16:07:09Z</dcterms:modified>
</cp:coreProperties>
</file>